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107" d="100"/>
          <a:sy n="107" d="100"/>
        </p:scale>
        <p:origin x="67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devtage-goladeji/ai-capstone/blob/main/spacex_web_scraped.csv" TargetMode="External"/><Relationship Id="rId4" Type="http://schemas.openxmlformats.org/officeDocument/2006/relationships/hyperlink" Target="https://github.com/devtage-goladeji/ai-capstone/blob/main/jupyter-labs-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evtage-goladeji/ai-capstone/blob/main/labs-jupyter-spacex-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dataset_part_2.csv"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evtage-goladeji/ai-capstone/blob/main/IBM-DS0321EN-SkillsNetwork_labs_module_2_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evtage-goladeji/ai-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86754"/>
            <a:ext cx="4985332" cy="491265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4"/>
              </a:rPr>
              <a:t>https://github.com/devtage-goladeji/ai-capstone/blob/main/jupyter-labs-webscraping.ipynb</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CSV produced:</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5"/>
              </a:rPr>
              <a:t>https://github.com/devtage-goladeji/ai-capstone/blob/main/spacex_web_scraped.csv</a:t>
            </a:r>
            <a:r>
              <a:rPr lang="en-US" sz="18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586754"/>
            <a:ext cx="5087003" cy="4732596"/>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7812"/>
            <a:ext cx="11278554" cy="5181599"/>
          </a:xfrm>
          <a:prstGeom prst="rect">
            <a:avLst/>
          </a:prstGeom>
        </p:spPr>
        <p:txBody>
          <a:bodyPr/>
          <a:lstStyle/>
          <a:p>
            <a:r>
              <a:rPr lang="en-US" sz="2200" b="1" dirty="0">
                <a:solidFill>
                  <a:schemeClr val="accent3">
                    <a:lumMod val="25000"/>
                  </a:schemeClr>
                </a:solidFill>
                <a:latin typeface="Abadi" panose="020B0604020104020204" pitchFamily="34" charset="0"/>
              </a:rPr>
              <a:t>Describe how data were processed</a:t>
            </a:r>
          </a:p>
          <a:p>
            <a:pPr marL="0" indent="0">
              <a:buNone/>
            </a:pPr>
            <a:r>
              <a:rPr lang="en-US" sz="2000" dirty="0">
                <a:solidFill>
                  <a:schemeClr val="accent3">
                    <a:lumMod val="25000"/>
                  </a:schemeClr>
                </a:solidFill>
                <a:latin typeface="Abadi" panose="020B0604020104020204" pitchFamily="34" charset="0"/>
              </a:rPr>
              <a:t>In the data wrangling process, we performed some exploratory data analysis to understand which data elements are labels and which are features. Also, the data were analyzed for quality assurance and issues such as missing values were addressed.</a:t>
            </a:r>
          </a:p>
          <a:p>
            <a:r>
              <a:rPr lang="en-US" sz="2200" b="1" dirty="0">
                <a:solidFill>
                  <a:schemeClr val="accent3">
                    <a:lumMod val="25000"/>
                  </a:schemeClr>
                </a:solidFill>
                <a:latin typeface="Abadi" panose="020B0604020104020204" pitchFamily="34" charset="0"/>
              </a:rPr>
              <a:t>Key Tasks:</a:t>
            </a:r>
          </a:p>
          <a:p>
            <a:pPr marL="0" indent="0">
              <a:buNone/>
            </a:pP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b="1" dirty="0">
                <a:solidFill>
                  <a:schemeClr val="accent3">
                    <a:lumMod val="25000"/>
                  </a:schemeClr>
                </a:solidFill>
                <a:latin typeface="Abadi" panose="020B0604020104020204" pitchFamily="34" charset="0"/>
              </a:rPr>
              <a:t>Notebook GitHub URL: </a:t>
            </a:r>
            <a:r>
              <a:rPr lang="en-US" sz="1400" dirty="0">
                <a:solidFill>
                  <a:schemeClr val="accent3">
                    <a:lumMod val="25000"/>
                  </a:schemeClr>
                </a:solidFill>
                <a:latin typeface="Abadi" panose="020B0604020104020204" pitchFamily="34" charset="0"/>
                <a:hlinkClick r:id="rId3"/>
              </a:rPr>
              <a:t>https://github.com/devtage-goladeji/ai-capstone/blob/main/labs-jupyter-spacex-Data-wrangling.ipynb</a:t>
            </a:r>
            <a:r>
              <a:rPr lang="en-US" sz="1400" dirty="0">
                <a:solidFill>
                  <a:schemeClr val="accent3">
                    <a:lumMod val="25000"/>
                  </a:schemeClr>
                </a:solidFill>
                <a:latin typeface="Abadi" panose="020B0604020104020204" pitchFamily="34" charset="0"/>
              </a:rPr>
              <a:t> </a:t>
            </a:r>
            <a:endParaRPr lang="en-US" sz="1400" dirty="0"/>
          </a:p>
          <a:p>
            <a:r>
              <a:rPr lang="en-US" sz="2400" b="1" dirty="0">
                <a:latin typeface="Abadi" panose="020B0604020104020204" pitchFamily="34" charset="0"/>
              </a:rPr>
              <a:t>Data Generated</a:t>
            </a:r>
            <a:r>
              <a:rPr lang="en-US" dirty="0"/>
              <a:t>: </a:t>
            </a:r>
            <a:r>
              <a:rPr lang="en-US" sz="1600" dirty="0">
                <a:hlinkClick r:id="rId4"/>
              </a:rPr>
              <a:t>https://github.com/devtage-goladeji/ai-capstone/blob/main/dataset_part_2.csv</a:t>
            </a:r>
            <a:r>
              <a:rPr lang="en-US" sz="1600" dirty="0"/>
              <a:t> </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116D29DC-6FB0-EC31-4B78-239D588BC562}"/>
              </a:ext>
            </a:extLst>
          </p:cNvPr>
          <p:cNvSpPr/>
          <p:nvPr/>
        </p:nvSpPr>
        <p:spPr>
          <a:xfrm>
            <a:off x="9144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1) Load Data</a:t>
            </a:r>
            <a:br>
              <a:rPr lang="en-US" sz="1100" dirty="0"/>
            </a:br>
            <a:r>
              <a:rPr lang="en-US" sz="1100" dirty="0"/>
              <a:t>dataset_part_1.csv</a:t>
            </a:r>
            <a:endParaRPr lang="en-CA" sz="1600" dirty="0"/>
          </a:p>
        </p:txBody>
      </p:sp>
      <p:sp>
        <p:nvSpPr>
          <p:cNvPr id="3" name="Rectangle 2">
            <a:extLst>
              <a:ext uri="{FF2B5EF4-FFF2-40B4-BE49-F238E27FC236}">
                <a16:creationId xmlns:a16="http://schemas.microsoft.com/office/drawing/2014/main" id="{57256170-0B62-8612-3C71-985F5E1EB3B5}"/>
              </a:ext>
            </a:extLst>
          </p:cNvPr>
          <p:cNvSpPr/>
          <p:nvPr/>
        </p:nvSpPr>
        <p:spPr>
          <a:xfrm>
            <a:off x="33528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2) Identify &amp; Calculate % of missing values </a:t>
            </a:r>
            <a:endParaRPr lang="en-CA" sz="1600" dirty="0"/>
          </a:p>
        </p:txBody>
      </p:sp>
      <p:sp>
        <p:nvSpPr>
          <p:cNvPr id="6" name="Rectangle 5">
            <a:extLst>
              <a:ext uri="{FF2B5EF4-FFF2-40B4-BE49-F238E27FC236}">
                <a16:creationId xmlns:a16="http://schemas.microsoft.com/office/drawing/2014/main" id="{E0F92CFC-3A99-7CA4-ECDD-E48FEAB06818}"/>
              </a:ext>
            </a:extLst>
          </p:cNvPr>
          <p:cNvSpPr/>
          <p:nvPr/>
        </p:nvSpPr>
        <p:spPr>
          <a:xfrm>
            <a:off x="5947347" y="3387147"/>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3) Identify numerical &amp; categorical columns</a:t>
            </a:r>
            <a:endParaRPr lang="en-CA" sz="1600" dirty="0"/>
          </a:p>
        </p:txBody>
      </p:sp>
      <p:sp>
        <p:nvSpPr>
          <p:cNvPr id="7" name="Rectangle 6">
            <a:extLst>
              <a:ext uri="{FF2B5EF4-FFF2-40B4-BE49-F238E27FC236}">
                <a16:creationId xmlns:a16="http://schemas.microsoft.com/office/drawing/2014/main" id="{05148D8C-ED18-D599-C954-4E62DD6AF469}"/>
              </a:ext>
            </a:extLst>
          </p:cNvPr>
          <p:cNvSpPr/>
          <p:nvPr/>
        </p:nvSpPr>
        <p:spPr>
          <a:xfrm>
            <a:off x="8460079" y="3381825"/>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4) Calculate # of launches per site</a:t>
            </a:r>
            <a:endParaRPr lang="en-CA" sz="1600" dirty="0"/>
          </a:p>
        </p:txBody>
      </p:sp>
      <p:sp>
        <p:nvSpPr>
          <p:cNvPr id="9" name="Rectangle 8">
            <a:extLst>
              <a:ext uri="{FF2B5EF4-FFF2-40B4-BE49-F238E27FC236}">
                <a16:creationId xmlns:a16="http://schemas.microsoft.com/office/drawing/2014/main" id="{E8FC0041-3C3B-A892-2315-69094FAFDC14}"/>
              </a:ext>
            </a:extLst>
          </p:cNvPr>
          <p:cNvSpPr/>
          <p:nvPr/>
        </p:nvSpPr>
        <p:spPr>
          <a:xfrm>
            <a:off x="9144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5) Calculate # &amp; occurrence of each orbit</a:t>
            </a:r>
            <a:endParaRPr lang="en-CA" sz="1600" dirty="0"/>
          </a:p>
        </p:txBody>
      </p:sp>
      <p:sp>
        <p:nvSpPr>
          <p:cNvPr id="10" name="Rectangle 9">
            <a:extLst>
              <a:ext uri="{FF2B5EF4-FFF2-40B4-BE49-F238E27FC236}">
                <a16:creationId xmlns:a16="http://schemas.microsoft.com/office/drawing/2014/main" id="{0F98F80E-A85D-3CB3-3038-5E8818D079C2}"/>
              </a:ext>
            </a:extLst>
          </p:cNvPr>
          <p:cNvSpPr/>
          <p:nvPr/>
        </p:nvSpPr>
        <p:spPr>
          <a:xfrm>
            <a:off x="33528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6) Calculate # &amp; occurrence of orbits mission outcomes</a:t>
            </a:r>
            <a:endParaRPr lang="en-CA" sz="1600" dirty="0"/>
          </a:p>
        </p:txBody>
      </p:sp>
      <p:sp>
        <p:nvSpPr>
          <p:cNvPr id="11" name="Rectangle 10">
            <a:extLst>
              <a:ext uri="{FF2B5EF4-FFF2-40B4-BE49-F238E27FC236}">
                <a16:creationId xmlns:a16="http://schemas.microsoft.com/office/drawing/2014/main" id="{989C802E-5C78-8510-8A1E-F9207E39A122}"/>
              </a:ext>
            </a:extLst>
          </p:cNvPr>
          <p:cNvSpPr/>
          <p:nvPr/>
        </p:nvSpPr>
        <p:spPr>
          <a:xfrm>
            <a:off x="5947347"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7) Create Landing Outcome label</a:t>
            </a:r>
            <a:endParaRPr lang="en-CA" sz="1600" dirty="0"/>
          </a:p>
        </p:txBody>
      </p:sp>
      <p:sp>
        <p:nvSpPr>
          <p:cNvPr id="12" name="Rectangle 11">
            <a:extLst>
              <a:ext uri="{FF2B5EF4-FFF2-40B4-BE49-F238E27FC236}">
                <a16:creationId xmlns:a16="http://schemas.microsoft.com/office/drawing/2014/main" id="{C11BFB21-6EF4-26FA-8213-C571EB3609AF}"/>
              </a:ext>
            </a:extLst>
          </p:cNvPr>
          <p:cNvSpPr/>
          <p:nvPr/>
        </p:nvSpPr>
        <p:spPr>
          <a:xfrm>
            <a:off x="8406427" y="4383394"/>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8) Export/save result data</a:t>
            </a:r>
            <a:endParaRPr lang="en-CA" sz="1600"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4704"/>
            <a:ext cx="11135119" cy="480431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EDA visualization Notebook GitHub URL:  </a:t>
            </a:r>
            <a:r>
              <a:rPr lang="en-US" sz="1400" dirty="0">
                <a:solidFill>
                  <a:schemeClr val="accent3">
                    <a:lumMod val="25000"/>
                  </a:schemeClr>
                </a:solidFill>
                <a:latin typeface="Abadi" panose="020B0604020104020204" pitchFamily="34" charset="0"/>
                <a:hlinkClick r:id="rId3"/>
              </a:rPr>
              <a:t>https://github.com/devtage-goladeji/ai-capstone/blob/main/IBM-DS0321EN-SkillsNetwork_labs_module_2_jupyter-labs-eda-dataviz.ipynb.jupyterlite.ipynb</a:t>
            </a:r>
            <a:r>
              <a:rPr lang="en-US" sz="1400" dirty="0">
                <a:solidFill>
                  <a:schemeClr val="accent3">
                    <a:lumMod val="25000"/>
                  </a:schemeClr>
                </a:solidFill>
                <a:latin typeface="Abadi" panose="020B0604020104020204" pitchFamily="34" charset="0"/>
              </a:rPr>
              <a:t> </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graphicFrame>
        <p:nvGraphicFramePr>
          <p:cNvPr id="2" name="Table 5">
            <a:extLst>
              <a:ext uri="{FF2B5EF4-FFF2-40B4-BE49-F238E27FC236}">
                <a16:creationId xmlns:a16="http://schemas.microsoft.com/office/drawing/2014/main" id="{CAE1176D-CE8A-9D32-4FDA-F21FD2E207FB}"/>
              </a:ext>
            </a:extLst>
          </p:cNvPr>
          <p:cNvGraphicFramePr>
            <a:graphicFrameLocks noGrp="1"/>
          </p:cNvGraphicFramePr>
          <p:nvPr>
            <p:extLst>
              <p:ext uri="{D42A27DB-BD31-4B8C-83A1-F6EECF244321}">
                <p14:modId xmlns:p14="http://schemas.microsoft.com/office/powerpoint/2010/main" val="3412816866"/>
              </p:ext>
            </p:extLst>
          </p:nvPr>
        </p:nvGraphicFramePr>
        <p:xfrm>
          <a:off x="1046898" y="1722120"/>
          <a:ext cx="10581341" cy="3505200"/>
        </p:xfrm>
        <a:graphic>
          <a:graphicData uri="http://schemas.openxmlformats.org/drawingml/2006/table">
            <a:tbl>
              <a:tblPr firstRow="1" bandRow="1">
                <a:tableStyleId>{5C22544A-7EE6-4342-B048-85BDC9FD1C3A}</a:tableStyleId>
              </a:tblPr>
              <a:tblGrid>
                <a:gridCol w="2467267">
                  <a:extLst>
                    <a:ext uri="{9D8B030D-6E8A-4147-A177-3AD203B41FA5}">
                      <a16:colId xmlns:a16="http://schemas.microsoft.com/office/drawing/2014/main" val="1227535403"/>
                    </a:ext>
                  </a:extLst>
                </a:gridCol>
                <a:gridCol w="8114074">
                  <a:extLst>
                    <a:ext uri="{9D8B030D-6E8A-4147-A177-3AD203B41FA5}">
                      <a16:colId xmlns:a16="http://schemas.microsoft.com/office/drawing/2014/main" val="630974858"/>
                    </a:ext>
                  </a:extLst>
                </a:gridCol>
              </a:tblGrid>
              <a:tr h="249103">
                <a:tc>
                  <a:txBody>
                    <a:bodyPr/>
                    <a:lstStyle/>
                    <a:p>
                      <a:r>
                        <a:rPr lang="en-CA" sz="1300" dirty="0"/>
                        <a:t>Charts</a:t>
                      </a:r>
                    </a:p>
                  </a:txBody>
                  <a:tcPr/>
                </a:tc>
                <a:tc>
                  <a:txBody>
                    <a:bodyPr/>
                    <a:lstStyle/>
                    <a:p>
                      <a:r>
                        <a:rPr lang="en-CA" sz="1300" dirty="0"/>
                        <a:t>Rationale</a:t>
                      </a:r>
                    </a:p>
                  </a:txBody>
                  <a:tcPr/>
                </a:tc>
                <a:extLst>
                  <a:ext uri="{0D108BD9-81ED-4DB2-BD59-A6C34878D82A}">
                    <a16:rowId xmlns:a16="http://schemas.microsoft.com/office/drawing/2014/main" val="1195826357"/>
                  </a:ext>
                </a:extLst>
              </a:tr>
              <a:tr h="249103">
                <a:tc>
                  <a:txBody>
                    <a:bodyPr/>
                    <a:lstStyle/>
                    <a:p>
                      <a:r>
                        <a:rPr lang="en-CA" sz="1300" dirty="0"/>
                        <a:t>Scatter Plot – Flight Number vs Payload Mass</a:t>
                      </a:r>
                    </a:p>
                  </a:txBody>
                  <a:tcPr/>
                </a:tc>
                <a:tc>
                  <a:txBody>
                    <a:bodyPr/>
                    <a:lstStyle/>
                    <a:p>
                      <a:r>
                        <a:rPr lang="en-CA" sz="1300" dirty="0"/>
                        <a:t>How continuous launch attempt &amp; payload variables affects launch outcome. Appears the more the payload, the less successful the launch</a:t>
                      </a:r>
                    </a:p>
                  </a:txBody>
                  <a:tcPr/>
                </a:tc>
                <a:extLst>
                  <a:ext uri="{0D108BD9-81ED-4DB2-BD59-A6C34878D82A}">
                    <a16:rowId xmlns:a16="http://schemas.microsoft.com/office/drawing/2014/main" val="3674847375"/>
                  </a:ext>
                </a:extLst>
              </a:tr>
              <a:tr h="249103">
                <a:tc>
                  <a:txBody>
                    <a:bodyPr/>
                    <a:lstStyle/>
                    <a:p>
                      <a:r>
                        <a:rPr lang="en-CA" sz="1300" dirty="0"/>
                        <a:t>Scatter Plot – flight Number vs Launch Site</a:t>
                      </a:r>
                    </a:p>
                  </a:txBody>
                  <a:tcPr/>
                </a:tc>
                <a:tc>
                  <a:txBody>
                    <a:bodyPr/>
                    <a:lstStyle/>
                    <a:p>
                      <a:r>
                        <a:rPr lang="en-US" sz="1300" dirty="0"/>
                        <a:t>Visualize the relationship between Flight Number and Launch Site – and see if the success rate is tied to the launch site. We see that CCCAFS LC-40 has a higher success rate, but equally more launches as well.</a:t>
                      </a:r>
                      <a:endParaRPr lang="en-CA" sz="1300" dirty="0"/>
                    </a:p>
                  </a:txBody>
                  <a:tcPr/>
                </a:tc>
                <a:extLst>
                  <a:ext uri="{0D108BD9-81ED-4DB2-BD59-A6C34878D82A}">
                    <a16:rowId xmlns:a16="http://schemas.microsoft.com/office/drawing/2014/main" val="2806370784"/>
                  </a:ext>
                </a:extLst>
              </a:tr>
              <a:tr h="249103">
                <a:tc>
                  <a:txBody>
                    <a:bodyPr/>
                    <a:lstStyle/>
                    <a:p>
                      <a:r>
                        <a:rPr lang="en-CA" sz="1300" dirty="0"/>
                        <a:t>Scatter Plot – Payload Mass vs Launch Site</a:t>
                      </a:r>
                    </a:p>
                  </a:txBody>
                  <a:tcPr/>
                </a:tc>
                <a:tc>
                  <a:txBody>
                    <a:bodyPr/>
                    <a:lstStyle/>
                    <a:p>
                      <a:r>
                        <a:rPr lang="en-US" sz="1300" dirty="0"/>
                        <a:t>Visualize the relationship between Payload and Launch Site – No rocket was launched for heavy payload at VAFB-SLC launch site. Also success outcome was more within less heavy payload (less than 7000kg)</a:t>
                      </a:r>
                      <a:endParaRPr lang="en-CA" sz="1300" dirty="0"/>
                    </a:p>
                  </a:txBody>
                  <a:tcPr/>
                </a:tc>
                <a:extLst>
                  <a:ext uri="{0D108BD9-81ED-4DB2-BD59-A6C34878D82A}">
                    <a16:rowId xmlns:a16="http://schemas.microsoft.com/office/drawing/2014/main" val="3910483286"/>
                  </a:ext>
                </a:extLst>
              </a:tr>
              <a:tr h="249103">
                <a:tc>
                  <a:txBody>
                    <a:bodyPr/>
                    <a:lstStyle/>
                    <a:p>
                      <a:r>
                        <a:rPr lang="en-CA" sz="1300" dirty="0"/>
                        <a:t>Bar Chart – Orbit Type vs Class Mean</a:t>
                      </a:r>
                    </a:p>
                  </a:txBody>
                  <a:tcPr/>
                </a:tc>
                <a:tc>
                  <a:txBody>
                    <a:bodyPr/>
                    <a:lstStyle/>
                    <a:p>
                      <a:r>
                        <a:rPr lang="en-US" sz="1300" dirty="0"/>
                        <a:t>Visualize the relationship between the success rate of each orbit type. Here we can see that ES-L1, GEO, HEO, and SSO had higher success rates than other orbit types.</a:t>
                      </a:r>
                      <a:endParaRPr lang="en-CA" sz="1300" dirty="0"/>
                    </a:p>
                  </a:txBody>
                  <a:tcPr/>
                </a:tc>
                <a:extLst>
                  <a:ext uri="{0D108BD9-81ED-4DB2-BD59-A6C34878D82A}">
                    <a16:rowId xmlns:a16="http://schemas.microsoft.com/office/drawing/2014/main" val="2616215210"/>
                  </a:ext>
                </a:extLst>
              </a:tr>
              <a:tr h="249103">
                <a:tc>
                  <a:txBody>
                    <a:bodyPr/>
                    <a:lstStyle/>
                    <a:p>
                      <a:r>
                        <a:rPr lang="en-CA" sz="1300" dirty="0"/>
                        <a:t>Scatter Plot – flight Number vs Orbit</a:t>
                      </a:r>
                    </a:p>
                  </a:txBody>
                  <a:tcPr/>
                </a:tc>
                <a:tc>
                  <a:txBody>
                    <a:bodyPr/>
                    <a:lstStyle/>
                    <a:p>
                      <a:r>
                        <a:rPr lang="en-CA" sz="1300" dirty="0"/>
                        <a:t>Here we also see that LEO success appears inversely correlated to the number of flights, however no such relationship with GTO which has success across all flight numbers.</a:t>
                      </a:r>
                    </a:p>
                  </a:txBody>
                  <a:tcPr/>
                </a:tc>
                <a:extLst>
                  <a:ext uri="{0D108BD9-81ED-4DB2-BD59-A6C34878D82A}">
                    <a16:rowId xmlns:a16="http://schemas.microsoft.com/office/drawing/2014/main" val="1128205243"/>
                  </a:ext>
                </a:extLst>
              </a:tr>
              <a:tr h="249103">
                <a:tc>
                  <a:txBody>
                    <a:bodyPr/>
                    <a:lstStyle/>
                    <a:p>
                      <a:r>
                        <a:rPr lang="en-CA" sz="1300" dirty="0"/>
                        <a:t>Scatter Plot - Payload Mas vs Orbit </a:t>
                      </a:r>
                    </a:p>
                  </a:txBody>
                  <a:tcPr/>
                </a:tc>
                <a:tc>
                  <a:txBody>
                    <a:bodyPr/>
                    <a:lstStyle/>
                    <a:p>
                      <a:r>
                        <a:rPr lang="en-CA" sz="1300" dirty="0"/>
                        <a:t>Find the relationship between payload mass and orbit. The relationship is a mixed bag; Heavy payload success is more seen for VLEO, but for GTO, both heavy payload success and failures are recorded</a:t>
                      </a:r>
                    </a:p>
                  </a:txBody>
                  <a:tcPr/>
                </a:tc>
                <a:extLst>
                  <a:ext uri="{0D108BD9-81ED-4DB2-BD59-A6C34878D82A}">
                    <a16:rowId xmlns:a16="http://schemas.microsoft.com/office/drawing/2014/main" val="928493104"/>
                  </a:ext>
                </a:extLst>
              </a:tr>
              <a:tr h="249103">
                <a:tc>
                  <a:txBody>
                    <a:bodyPr/>
                    <a:lstStyle/>
                    <a:p>
                      <a:r>
                        <a:rPr lang="en-CA" sz="1300" dirty="0"/>
                        <a:t>Line graph – Year vs Success rate</a:t>
                      </a:r>
                    </a:p>
                  </a:txBody>
                  <a:tcPr/>
                </a:tc>
                <a:tc>
                  <a:txBody>
                    <a:bodyPr/>
                    <a:lstStyle/>
                    <a:p>
                      <a:r>
                        <a:rPr lang="en-US" sz="1300" dirty="0"/>
                        <a:t> Visualize the launch success yearly trend – we see from the trend the increasing success rate as the years progress. </a:t>
                      </a:r>
                      <a:endParaRPr lang="en-CA" sz="1300" dirty="0"/>
                    </a:p>
                  </a:txBody>
                  <a:tcPr/>
                </a:tc>
                <a:extLst>
                  <a:ext uri="{0D108BD9-81ED-4DB2-BD59-A6C34878D82A}">
                    <a16:rowId xmlns:a16="http://schemas.microsoft.com/office/drawing/2014/main" val="3866599895"/>
                  </a:ext>
                </a:extLst>
              </a:tr>
            </a:tbl>
          </a:graphicData>
        </a:graphic>
      </p:graphicFrame>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4706"/>
            <a:ext cx="10579308" cy="535192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200" dirty="0">
                <a:solidFill>
                  <a:schemeClr val="accent3">
                    <a:lumMod val="25000"/>
                  </a:schemeClr>
                </a:solidFill>
                <a:latin typeface="Abadi" panose="020B0604020104020204" pitchFamily="34" charset="0"/>
              </a:rPr>
              <a:t>Select Distinct Launch Site</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5 records where launch sites begin with ‘CCA’</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date when the first successful landing outcome in the ground pad was achieved</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names of the boosters with success in drone ship and with payload mass &gt; 4000 and &lt; 6000</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total number of successful and failed mission outcomes</a:t>
            </a:r>
          </a:p>
          <a:p>
            <a:pPr lvl="1">
              <a:lnSpc>
                <a:spcPct val="100000"/>
              </a:lnSpc>
              <a:spcBef>
                <a:spcPts val="1400"/>
              </a:spcBef>
            </a:pPr>
            <a:r>
              <a:rPr lang="en-US" sz="1200" dirty="0">
                <a:solidFill>
                  <a:schemeClr val="accent3">
                    <a:lumMod val="25000"/>
                  </a:schemeClr>
                </a:solidFill>
                <a:latin typeface="Abadi" panose="020B0604020104020204" pitchFamily="34" charset="0"/>
              </a:rPr>
              <a:t>List names of the booster version which have carried maximum payload mass.</a:t>
            </a:r>
          </a:p>
          <a:p>
            <a:pPr lvl="1">
              <a:lnSpc>
                <a:spcPct val="100000"/>
              </a:lnSpc>
              <a:spcBef>
                <a:spcPts val="1400"/>
              </a:spcBef>
            </a:pPr>
            <a:r>
              <a:rPr lang="en-US" sz="1200" dirty="0">
                <a:solidFill>
                  <a:schemeClr val="accent3">
                    <a:lumMod val="25000"/>
                  </a:schemeClr>
                </a:solidFill>
                <a:latin typeface="Abadi" panose="020B0604020104020204" pitchFamily="34" charset="0"/>
              </a:rPr>
              <a:t>List records with drone failure landing outcomes in 2015</a:t>
            </a:r>
          </a:p>
          <a:p>
            <a:pPr lvl="1">
              <a:lnSpc>
                <a:spcPct val="100000"/>
              </a:lnSpc>
              <a:spcBef>
                <a:spcPts val="1400"/>
              </a:spcBef>
            </a:pPr>
            <a:r>
              <a:rPr lang="en-US" sz="1200" dirty="0">
                <a:solidFill>
                  <a:schemeClr val="accent3">
                    <a:lumMod val="25000"/>
                  </a:schemeClr>
                </a:solidFill>
                <a:latin typeface="Abadi" panose="020B0604020104020204" pitchFamily="34" charset="0"/>
              </a:rPr>
              <a:t>Rank landing outcomes (failure or success) between 2010/06/04 and 2017/03/20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EDA SQL Notebook GitHub URL: </a:t>
            </a:r>
          </a:p>
          <a:p>
            <a:pPr marL="0" indent="0">
              <a:lnSpc>
                <a:spcPct val="100000"/>
              </a:lnSpc>
              <a:spcBef>
                <a:spcPts val="1400"/>
              </a:spcBef>
              <a:buNone/>
            </a:pPr>
            <a:r>
              <a:rPr lang="en-US" sz="1800" dirty="0">
                <a:hlinkClick r:id="rId3"/>
              </a:rPr>
              <a:t>https://github.com/devtage-goladeji/ai-capstone/blob/main/jupyter-labs-eda-sql-coursera_sqllite.ipynb</a:t>
            </a:r>
            <a:r>
              <a:rPr lang="en-US" sz="1800" dirty="0"/>
              <a:t> </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a:t>
            </a:r>
            <a:r>
              <a:rPr lang="en-US" sz="1400" dirty="0">
                <a:solidFill>
                  <a:schemeClr val="accent3">
                    <a:lumMod val="25000"/>
                  </a:schemeClr>
                </a:solidFill>
                <a:latin typeface="Abadi"/>
                <a:hlinkClick r:id="rId3"/>
              </a:rPr>
              <a:t>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1772</TotalTime>
  <Words>2507</Words>
  <Application>Microsoft Office PowerPoint</Application>
  <PresentationFormat>Widescreen</PresentationFormat>
  <Paragraphs>321</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328</cp:revision>
  <dcterms:created xsi:type="dcterms:W3CDTF">2021-04-29T18:58:34Z</dcterms:created>
  <dcterms:modified xsi:type="dcterms:W3CDTF">2023-07-26T04:00:39Z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